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63" r:id="rId2"/>
    <p:sldId id="257" r:id="rId3"/>
    <p:sldId id="259" r:id="rId4"/>
    <p:sldId id="260" r:id="rId5"/>
    <p:sldId id="261" r:id="rId6"/>
    <p:sldId id="265" r:id="rId7"/>
    <p:sldId id="266" r:id="rId8"/>
    <p:sldId id="271" r:id="rId9"/>
    <p:sldId id="268" r:id="rId10"/>
    <p:sldId id="269" r:id="rId11"/>
    <p:sldId id="270" r:id="rId12"/>
    <p:sldId id="272" r:id="rId13"/>
    <p:sldId id="275" r:id="rId14"/>
    <p:sldId id="274" r:id="rId15"/>
    <p:sldId id="276"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1"/>
  </p:normalViewPr>
  <p:slideViewPr>
    <p:cSldViewPr snapToGrid="0" snapToObjects="1">
      <p:cViewPr>
        <p:scale>
          <a:sx n="75" d="100"/>
          <a:sy n="75" d="100"/>
        </p:scale>
        <p:origin x="-498" y="-6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B24993-BF28-4827-AC6B-DEED3A08B257}" type="datetimeFigureOut">
              <a:rPr lang="en-US" smtClean="0"/>
              <a:t>2/23/2017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91C1E9-9536-474E-98D2-73A03E939C4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twitter.com/hashtag/ichnos?src=hash"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twitter.com/hashtag/Okeanos?src=hash"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EX1702_IMG_20170218T002135Z_ROVHD.jpg</a:t>
            </a:r>
          </a:p>
          <a:p>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EX1702_IMG_20170218T234123Z_ROVHD.jpg</a:t>
            </a:r>
          </a:p>
        </p:txBody>
      </p:sp>
      <p:sp>
        <p:nvSpPr>
          <p:cNvPr id="4" name="Slide Number Placeholder 3"/>
          <p:cNvSpPr>
            <a:spLocks noGrp="1"/>
          </p:cNvSpPr>
          <p:nvPr>
            <p:ph type="sldNum" sz="quarter" idx="10"/>
          </p:nvPr>
        </p:nvSpPr>
        <p:spPr/>
        <p:txBody>
          <a:bodyPr/>
          <a:lstStyle/>
          <a:p>
            <a:fld id="{DE91C1E9-9536-474E-98D2-73A03E939C4E}"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smtClean="0">
                <a:solidFill>
                  <a:srgbClr val="222222"/>
                </a:solidFill>
                <a:effectLst/>
                <a:latin typeface="arial" charset="0"/>
              </a:rPr>
              <a:t>EX1702_IMG_20170222T005929Z_ROVHD.jpg</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Monoplacophoran</a:t>
            </a:r>
            <a:r>
              <a:rPr lang="en-US" dirty="0" smtClean="0"/>
              <a:t> and TRAIL! </a:t>
            </a:r>
            <a:r>
              <a:rPr lang="en-US" strike="sngStrike" dirty="0" smtClean="0">
                <a:hlinkClick r:id="rId3"/>
              </a:rPr>
              <a:t>#</a:t>
            </a:r>
            <a:r>
              <a:rPr lang="en-US" b="1" dirty="0" err="1" smtClean="0">
                <a:hlinkClick r:id="rId3"/>
              </a:rPr>
              <a:t>ichnos</a:t>
            </a:r>
            <a:r>
              <a:rPr lang="en-US" dirty="0" smtClean="0"/>
              <a:t> About 3800 m </a:t>
            </a:r>
            <a:r>
              <a:rPr lang="en-US" strike="sngStrike" dirty="0" smtClean="0">
                <a:hlinkClick r:id="rId4"/>
              </a:rPr>
              <a:t>#</a:t>
            </a:r>
            <a:r>
              <a:rPr lang="en-US" b="1" dirty="0" err="1" smtClean="0">
                <a:hlinkClick r:id="rId4"/>
              </a:rPr>
              <a:t>Okeanos</a:t>
            </a:r>
            <a:r>
              <a:rPr lang="en-US" dirty="0" smtClean="0"/>
              <a:t> </a:t>
            </a:r>
            <a:r>
              <a:rPr lang="en-US" dirty="0" err="1" smtClean="0"/>
              <a:t>Utu</a:t>
            </a:r>
            <a:r>
              <a:rPr lang="en-US" dirty="0" smtClean="0"/>
              <a:t> seamount</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EX1702_IMG_20170218T030517Z_ROVHD.jpg</a:t>
            </a:r>
          </a:p>
          <a:p>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EX1702_IMG_20170218T213855Z_ROVHD.jpg</a:t>
            </a:r>
          </a:p>
          <a:p>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solidFill>
                  <a:srgbClr val="222222"/>
                </a:solidFill>
                <a:effectLst/>
                <a:latin typeface="arial" charset="0"/>
              </a:rPr>
              <a:t>EX1702_IMG_20170221T014854Z_ROVHD.jpg</a:t>
            </a:r>
            <a:endParaRPr lang="en-US" dirty="0" smtClean="0"/>
          </a:p>
          <a:p>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EX1702_IMG_20170218T215436Z_ROVHD.jpg</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EX1702_IMG_20170219T001925Z_ROVHD.jpg</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EX1702_IMG_20170222T220544Z_ROVHD.jpg</a:t>
            </a:r>
          </a:p>
          <a:p>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EX1702_IMG_20170223T001553Z_ROVHD.jpg</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EX1702_IMG_20170222T221820Z_ROVHD.jpg</a:t>
            </a:r>
            <a:endParaRPr lang="en-US" dirty="0"/>
          </a:p>
        </p:txBody>
      </p:sp>
      <p:sp>
        <p:nvSpPr>
          <p:cNvPr id="4" name="Slide Number Placeholder 3"/>
          <p:cNvSpPr>
            <a:spLocks noGrp="1"/>
          </p:cNvSpPr>
          <p:nvPr>
            <p:ph type="sldNum" sz="quarter" idx="10"/>
          </p:nvPr>
        </p:nvSpPr>
        <p:spPr/>
        <p:txBody>
          <a:bodyPr/>
          <a:lstStyle/>
          <a:p>
            <a:fld id="{DE91C1E9-9536-474E-98D2-73A03E939C4E}"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6953A7-CC5A-A041-BE54-091A8A852089}"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392784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953A7-CC5A-A041-BE54-091A8A852089}"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49696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953A7-CC5A-A041-BE54-091A8A852089}"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895658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6953A7-CC5A-A041-BE54-091A8A852089}"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3029430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6953A7-CC5A-A041-BE54-091A8A852089}" type="datetimeFigureOut">
              <a:rPr lang="en-US" smtClean="0"/>
              <a:pPr/>
              <a:t>2/23/2017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202810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6953A7-CC5A-A041-BE54-091A8A852089}"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452726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6953A7-CC5A-A041-BE54-091A8A852089}" type="datetimeFigureOut">
              <a:rPr lang="en-US" smtClean="0"/>
              <a:pPr/>
              <a:t>2/23/2017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224400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6953A7-CC5A-A041-BE54-091A8A852089}" type="datetimeFigureOut">
              <a:rPr lang="en-US" smtClean="0"/>
              <a:pPr/>
              <a:t>2/23/2017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30415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6953A7-CC5A-A041-BE54-091A8A852089}" type="datetimeFigureOut">
              <a:rPr lang="en-US" smtClean="0"/>
              <a:pPr/>
              <a:t>2/23/2017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771102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6953A7-CC5A-A041-BE54-091A8A852089}"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645373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6953A7-CC5A-A041-BE54-091A8A852089}" type="datetimeFigureOut">
              <a:rPr lang="en-US" smtClean="0"/>
              <a:pPr/>
              <a:t>2/23/2017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2004535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6953A7-CC5A-A041-BE54-091A8A852089}" type="datetimeFigureOut">
              <a:rPr lang="en-US" smtClean="0"/>
              <a:pPr/>
              <a:t>2/23/2017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83ABE-5386-5741-AA63-02605A923635}" type="slidenum">
              <a:rPr lang="en-US" smtClean="0"/>
              <a:pPr/>
              <a:t>‹#›</a:t>
            </a:fld>
            <a:endParaRPr lang="en-US"/>
          </a:p>
        </p:txBody>
      </p:sp>
    </p:spTree>
    <p:extLst>
      <p:ext uri="{BB962C8B-B14F-4D97-AF65-F5344CB8AC3E}">
        <p14:creationId xmlns:p14="http://schemas.microsoft.com/office/powerpoint/2010/main" xmlns="" val="1205367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1969"/>
            <a:ext cx="10515600" cy="1325563"/>
          </a:xfrm>
        </p:spPr>
        <p:txBody>
          <a:bodyPr/>
          <a:lstStyle/>
          <a:p>
            <a:pPr algn="ctr"/>
            <a:r>
              <a:rPr lang="en-US" dirty="0" smtClean="0"/>
              <a:t>Potential New Species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survey\Desktop\Mid Cruise Highlights\Ancient Sponges &amp; Corals\EX1702_IMG_20170222T220544Z_ROVHD.jpg"/>
          <p:cNvPicPr>
            <a:picLocks noChangeAspect="1" noChangeArrowheads="1"/>
          </p:cNvPicPr>
          <p:nvPr/>
        </p:nvPicPr>
        <p:blipFill>
          <a:blip r:embed="rId3"/>
          <a:srcRect/>
          <a:stretch>
            <a:fillRect/>
          </a:stretch>
        </p:blipFill>
        <p:spPr bwMode="auto">
          <a:xfrm>
            <a:off x="1308100" y="0"/>
            <a:ext cx="10083800" cy="5672138"/>
          </a:xfrm>
          <a:prstGeom prst="rect">
            <a:avLst/>
          </a:prstGeom>
          <a:noFill/>
        </p:spPr>
      </p:pic>
      <p:sp>
        <p:nvSpPr>
          <p:cNvPr id="5" name="Rectangle 4"/>
          <p:cNvSpPr/>
          <p:nvPr/>
        </p:nvSpPr>
        <p:spPr>
          <a:xfrm>
            <a:off x="804669" y="5672138"/>
            <a:ext cx="10904731" cy="1200329"/>
          </a:xfrm>
          <a:prstGeom prst="rect">
            <a:avLst/>
          </a:prstGeom>
        </p:spPr>
        <p:txBody>
          <a:bodyPr wrap="square">
            <a:spAutoFit/>
          </a:bodyPr>
          <a:lstStyle/>
          <a:p>
            <a:r>
              <a:rPr lang="en-US" dirty="0" smtClean="0"/>
              <a:t>Near the summit of </a:t>
            </a:r>
            <a:r>
              <a:rPr lang="en-US" dirty="0" err="1" smtClean="0"/>
              <a:t>Moki</a:t>
            </a:r>
            <a:r>
              <a:rPr lang="en-US" dirty="0" smtClean="0"/>
              <a:t> seamount, the remnants of ancient coral skeletons are </a:t>
            </a:r>
            <a:r>
              <a:rPr lang="en-US" dirty="0" smtClean="0"/>
              <a:t>encrusted with manganese. The manganese crust has taken hundreds of thousands to millions of years to form as the ferromanganese deposits precipitate from seawater, and cover the </a:t>
            </a:r>
            <a:r>
              <a:rPr lang="en-US" dirty="0" smtClean="0"/>
              <a:t>coral skeleton! These fossils give us insight into the past and present coral communities on this seamount.</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urvey\Desktop\Mid Cruise Highlights\Ancient Sponges &amp; Corals\EX1702_IMG_20170223T001553Z_ROVHD.jpg"/>
          <p:cNvPicPr>
            <a:picLocks noChangeAspect="1" noChangeArrowheads="1"/>
          </p:cNvPicPr>
          <p:nvPr/>
        </p:nvPicPr>
        <p:blipFill>
          <a:blip r:embed="rId3"/>
          <a:srcRect/>
          <a:stretch>
            <a:fillRect/>
          </a:stretch>
        </p:blipFill>
        <p:spPr bwMode="auto">
          <a:xfrm>
            <a:off x="1248936" y="0"/>
            <a:ext cx="9879981" cy="5557490"/>
          </a:xfrm>
          <a:prstGeom prst="rect">
            <a:avLst/>
          </a:prstGeom>
          <a:noFill/>
        </p:spPr>
      </p:pic>
      <p:sp>
        <p:nvSpPr>
          <p:cNvPr id="5" name="Rectangle 4"/>
          <p:cNvSpPr/>
          <p:nvPr/>
        </p:nvSpPr>
        <p:spPr>
          <a:xfrm>
            <a:off x="804669" y="5557490"/>
            <a:ext cx="10904731" cy="646331"/>
          </a:xfrm>
          <a:prstGeom prst="rect">
            <a:avLst/>
          </a:prstGeom>
        </p:spPr>
        <p:txBody>
          <a:bodyPr wrap="square">
            <a:spAutoFit/>
          </a:bodyPr>
          <a:lstStyle/>
          <a:p>
            <a:r>
              <a:rPr lang="en-US" dirty="0" smtClean="0"/>
              <a:t>More recent remnants of corals near the summit of “</a:t>
            </a:r>
            <a:r>
              <a:rPr lang="en-US" dirty="0" err="1" smtClean="0"/>
              <a:t>Moki</a:t>
            </a:r>
            <a:r>
              <a:rPr lang="en-US" dirty="0" smtClean="0"/>
              <a:t>” seamount are younger and less encrusted, providing another window to the biological communities changing over time on this seamount.</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survey\Desktop\Mid Cruise Highlights\Ancient Sponges &amp; Corals\EX1702_IMG_20170222T221820Z_ROVHD.jpg"/>
          <p:cNvPicPr>
            <a:picLocks noChangeAspect="1" noChangeArrowheads="1"/>
          </p:cNvPicPr>
          <p:nvPr/>
        </p:nvPicPr>
        <p:blipFill>
          <a:blip r:embed="rId3"/>
          <a:srcRect/>
          <a:stretch>
            <a:fillRect/>
          </a:stretch>
        </p:blipFill>
        <p:spPr bwMode="auto">
          <a:xfrm>
            <a:off x="1094678" y="0"/>
            <a:ext cx="9728200" cy="5472113"/>
          </a:xfrm>
          <a:prstGeom prst="rect">
            <a:avLst/>
          </a:prstGeom>
          <a:noFill/>
        </p:spPr>
      </p:pic>
      <p:sp>
        <p:nvSpPr>
          <p:cNvPr id="6" name="Rectangle 5"/>
          <p:cNvSpPr/>
          <p:nvPr/>
        </p:nvSpPr>
        <p:spPr>
          <a:xfrm>
            <a:off x="804669" y="5672138"/>
            <a:ext cx="10904731" cy="923330"/>
          </a:xfrm>
          <a:prstGeom prst="rect">
            <a:avLst/>
          </a:prstGeom>
        </p:spPr>
        <p:txBody>
          <a:bodyPr wrap="square">
            <a:spAutoFit/>
          </a:bodyPr>
          <a:lstStyle/>
          <a:p>
            <a:r>
              <a:rPr lang="en-US" dirty="0" smtClean="0"/>
              <a:t>A view of past and present coral communities near the summit of “</a:t>
            </a:r>
            <a:r>
              <a:rPr lang="en-US" dirty="0" err="1" smtClean="0"/>
              <a:t>Moki</a:t>
            </a:r>
            <a:r>
              <a:rPr lang="en-US" dirty="0" smtClean="0"/>
              <a:t>” seamount: on the center, a living golden coral is attached to a rocky outcrop. To its right is a dead skeleton</a:t>
            </a:r>
            <a:r>
              <a:rPr lang="en-US" dirty="0" smtClean="0"/>
              <a:t> </a:t>
            </a:r>
            <a:r>
              <a:rPr lang="en-US" dirty="0" smtClean="0"/>
              <a:t>of a different species of coral partially encrusted with ferromanganese crust.  The rocky outcrop is coated with ferromanganese crust.</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1969"/>
            <a:ext cx="10515600" cy="1325563"/>
          </a:xfrm>
        </p:spPr>
        <p:txBody>
          <a:bodyPr/>
          <a:lstStyle/>
          <a:p>
            <a:pPr algn="ctr"/>
            <a:r>
              <a:rPr lang="en-US" dirty="0" smtClean="0"/>
              <a:t>Other Cool Animals</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611" y="5320268"/>
            <a:ext cx="11478229" cy="1123126"/>
          </a:xfrm>
        </p:spPr>
        <p:txBody>
          <a:bodyPr>
            <a:normAutofit fontScale="90000"/>
          </a:bodyPr>
          <a:lstStyle/>
          <a:p>
            <a:r>
              <a:rPr lang="en-US" sz="3600" dirty="0" err="1" smtClean="0"/>
              <a:t>Seastar</a:t>
            </a:r>
            <a:r>
              <a:rPr lang="en-US" sz="3600" dirty="0" smtClean="0"/>
              <a:t> feeding on the polyps of a bamboo octocoral. The white branches with black bands reveal the feeding path of the </a:t>
            </a:r>
            <a:r>
              <a:rPr lang="en-US" sz="3600" dirty="0" err="1" smtClean="0"/>
              <a:t>seastar</a:t>
            </a:r>
            <a:r>
              <a:rPr lang="en-US" sz="3600" dirty="0" smtClean="0"/>
              <a:t>. </a:t>
            </a:r>
            <a:endParaRPr lang="en-US" sz="3600" dirty="0"/>
          </a:p>
        </p:txBody>
      </p:sp>
      <p:pic>
        <p:nvPicPr>
          <p:cNvPr id="3" name="Picture 2"/>
          <p:cNvPicPr>
            <a:picLocks noChangeAspect="1"/>
          </p:cNvPicPr>
          <p:nvPr/>
        </p:nvPicPr>
        <p:blipFill>
          <a:blip r:embed="rId3"/>
          <a:stretch>
            <a:fillRect/>
          </a:stretch>
        </p:blipFill>
        <p:spPr>
          <a:xfrm>
            <a:off x="1460980" y="185193"/>
            <a:ext cx="8472432" cy="4765743"/>
          </a:xfrm>
          <a:prstGeom prst="rect">
            <a:avLst/>
          </a:prstGeom>
        </p:spPr>
      </p:pic>
    </p:spTree>
    <p:extLst>
      <p:ext uri="{BB962C8B-B14F-4D97-AF65-F5344CB8AC3E}">
        <p14:creationId xmlns:p14="http://schemas.microsoft.com/office/powerpoint/2010/main" xmlns="" val="1135001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3771" y="5320268"/>
            <a:ext cx="10409499" cy="1123126"/>
          </a:xfrm>
        </p:spPr>
        <p:txBody>
          <a:bodyPr>
            <a:normAutofit fontScale="90000"/>
          </a:bodyPr>
          <a:lstStyle/>
          <a:p>
            <a:r>
              <a:rPr lang="en-US" sz="3600" dirty="0" smtClean="0"/>
              <a:t>Unusual association between a ‘spiny’ brittle star and a golden octocoral from the family </a:t>
            </a:r>
            <a:r>
              <a:rPr lang="en-US" sz="3600" dirty="0" err="1" smtClean="0"/>
              <a:t>chrysogorgiidae</a:t>
            </a:r>
            <a:r>
              <a:rPr lang="en-US" sz="3600" dirty="0" smtClean="0"/>
              <a:t> . The brittle star may have eaten or scraped some of the coral’s living tissue.</a:t>
            </a:r>
            <a:endParaRPr lang="en-US" sz="3600" dirty="0"/>
          </a:p>
        </p:txBody>
      </p:sp>
      <p:pic>
        <p:nvPicPr>
          <p:cNvPr id="5" name="Picture 4"/>
          <p:cNvPicPr>
            <a:picLocks noChangeAspect="1"/>
          </p:cNvPicPr>
          <p:nvPr/>
        </p:nvPicPr>
        <p:blipFill>
          <a:blip r:embed="rId3"/>
          <a:stretch>
            <a:fillRect/>
          </a:stretch>
        </p:blipFill>
        <p:spPr>
          <a:xfrm>
            <a:off x="1472877" y="0"/>
            <a:ext cx="8891286" cy="5001349"/>
          </a:xfrm>
          <a:prstGeom prst="rect">
            <a:avLst/>
          </a:prstGeom>
        </p:spPr>
      </p:pic>
    </p:spTree>
    <p:extLst>
      <p:ext uri="{BB962C8B-B14F-4D97-AF65-F5344CB8AC3E}">
        <p14:creationId xmlns:p14="http://schemas.microsoft.com/office/powerpoint/2010/main" xmlns="" val="9495911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421980"/>
            <a:ext cx="4828355" cy="2436020"/>
          </a:xfrm>
          <a:prstGeom prst="rect">
            <a:avLst/>
          </a:prstGeom>
        </p:spPr>
        <p:txBody>
          <a:bodyPr vert="horz" lIns="91440" tIns="45720" rIns="91440" bIns="45720" rtlCol="0" anchor="ctr">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1"/>
                </a:solidFill>
                <a:effectLst/>
                <a:uLnTx/>
                <a:uFillTx/>
                <a:latin typeface="+mj-lt"/>
                <a:ea typeface="+mj-ea"/>
                <a:cs typeface="+mj-cs"/>
              </a:rPr>
              <a:t>A</a:t>
            </a:r>
            <a:r>
              <a:rPr kumimoji="0" lang="en-US" sz="3600" b="0" i="0" u="none" strike="noStrike" kern="1200" cap="none" spc="0" normalizeH="0" noProof="0" dirty="0" smtClean="0">
                <a:ln>
                  <a:noFill/>
                </a:ln>
                <a:solidFill>
                  <a:schemeClr val="tx1"/>
                </a:solidFill>
                <a:effectLst/>
                <a:uLnTx/>
                <a:uFillTx/>
                <a:latin typeface="+mj-lt"/>
                <a:ea typeface="+mj-ea"/>
                <a:cs typeface="+mj-cs"/>
              </a:rPr>
              <a:t> </a:t>
            </a:r>
            <a:r>
              <a:rPr kumimoji="0" lang="en-US" sz="3600" b="0" i="0" u="none" strike="noStrike" kern="1200" cap="none" spc="0" normalizeH="0" noProof="0" dirty="0" err="1" smtClean="0">
                <a:ln>
                  <a:noFill/>
                </a:ln>
                <a:solidFill>
                  <a:schemeClr val="tx1"/>
                </a:solidFill>
                <a:effectLst/>
                <a:uLnTx/>
                <a:uFillTx/>
                <a:latin typeface="+mj-lt"/>
                <a:ea typeface="+mj-ea"/>
                <a:cs typeface="+mj-cs"/>
              </a:rPr>
              <a:t>Monoplacophoran</a:t>
            </a:r>
            <a:r>
              <a:rPr kumimoji="0" lang="en-US" sz="3600" b="0" i="0" u="none" strike="noStrike" kern="1200" cap="none" spc="0" normalizeH="0" noProof="0" dirty="0" smtClean="0">
                <a:ln>
                  <a:noFill/>
                </a:ln>
                <a:solidFill>
                  <a:schemeClr val="tx1"/>
                </a:solidFill>
                <a:effectLst/>
                <a:uLnTx/>
                <a:uFillTx/>
                <a:latin typeface="+mj-lt"/>
                <a:ea typeface="+mj-ea"/>
                <a:cs typeface="+mj-cs"/>
              </a:rPr>
              <a:t> - very rare deep-sea mollusk is observed ALIVE on the seafloor for likely the first time! This animal is considered a living fossil. </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8" name="Picture 7" descr="C5ZEpTmWYAA7yYB.jpg"/>
          <p:cNvPicPr>
            <a:picLocks noChangeAspect="1"/>
          </p:cNvPicPr>
          <p:nvPr/>
        </p:nvPicPr>
        <p:blipFill>
          <a:blip r:embed="rId3"/>
          <a:stretch>
            <a:fillRect/>
          </a:stretch>
        </p:blipFill>
        <p:spPr>
          <a:xfrm>
            <a:off x="0" y="-1"/>
            <a:ext cx="7861300" cy="4421981"/>
          </a:xfrm>
          <a:prstGeom prst="rect">
            <a:avLst/>
          </a:prstGeom>
        </p:spPr>
      </p:pic>
      <p:pic>
        <p:nvPicPr>
          <p:cNvPr id="6" name="Picture 5" descr="C5ZBSv7UYAAFDna.jpg"/>
          <p:cNvPicPr>
            <a:picLocks noChangeAspect="1"/>
          </p:cNvPicPr>
          <p:nvPr/>
        </p:nvPicPr>
        <p:blipFill>
          <a:blip r:embed="rId4"/>
          <a:stretch>
            <a:fillRect/>
          </a:stretch>
        </p:blipFill>
        <p:spPr>
          <a:xfrm>
            <a:off x="4828355" y="2843213"/>
            <a:ext cx="7363645" cy="401478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611" y="5734874"/>
            <a:ext cx="11879485" cy="1123126"/>
          </a:xfrm>
        </p:spPr>
        <p:txBody>
          <a:bodyPr>
            <a:noAutofit/>
          </a:bodyPr>
          <a:lstStyle/>
          <a:p>
            <a:r>
              <a:rPr lang="en-US" sz="2800" dirty="0" smtClean="0"/>
              <a:t>Detail of extended polyps of a potential new species of mushroom octocoral (likely genus </a:t>
            </a:r>
            <a:r>
              <a:rPr lang="en-US" sz="2800" i="1" dirty="0" err="1" smtClean="0"/>
              <a:t>Anthomastus</a:t>
            </a:r>
            <a:r>
              <a:rPr lang="en-US" sz="2800" dirty="0" smtClean="0"/>
              <a:t>). Octocorals have the 8 tentacles in each polyp with lateral </a:t>
            </a:r>
            <a:r>
              <a:rPr lang="en-US" sz="2800" dirty="0" smtClean="0"/>
              <a:t>protections </a:t>
            </a:r>
            <a:r>
              <a:rPr lang="en-US" sz="2800" dirty="0" smtClean="0"/>
              <a:t>that give them the appearance of tiny feathers.</a:t>
            </a:r>
            <a:endParaRPr lang="en-US" sz="2800" dirty="0"/>
          </a:p>
        </p:txBody>
      </p:sp>
      <p:pic>
        <p:nvPicPr>
          <p:cNvPr id="3" name="Picture 2"/>
          <p:cNvPicPr>
            <a:picLocks noChangeAspect="1"/>
          </p:cNvPicPr>
          <p:nvPr/>
        </p:nvPicPr>
        <p:blipFill>
          <a:blip r:embed="rId3"/>
          <a:stretch>
            <a:fillRect/>
          </a:stretch>
        </p:blipFill>
        <p:spPr>
          <a:xfrm>
            <a:off x="974367" y="132840"/>
            <a:ext cx="9706333" cy="5459812"/>
          </a:xfrm>
          <a:prstGeom prst="rect">
            <a:avLst/>
          </a:prstGeom>
        </p:spPr>
      </p:pic>
    </p:spTree>
    <p:extLst>
      <p:ext uri="{BB962C8B-B14F-4D97-AF65-F5344CB8AC3E}">
        <p14:creationId xmlns:p14="http://schemas.microsoft.com/office/powerpoint/2010/main" xmlns="" val="1162168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611" y="5320268"/>
            <a:ext cx="11478229" cy="1123126"/>
          </a:xfrm>
        </p:spPr>
        <p:txBody>
          <a:bodyPr>
            <a:normAutofit fontScale="90000"/>
          </a:bodyPr>
          <a:lstStyle/>
          <a:p>
            <a:r>
              <a:rPr lang="en-US" sz="3600" dirty="0" smtClean="0"/>
              <a:t>Cookie star in the genus </a:t>
            </a:r>
            <a:r>
              <a:rPr lang="en-US" sz="3600" i="1" dirty="0" err="1" smtClean="0"/>
              <a:t>Astroceramus</a:t>
            </a:r>
            <a:r>
              <a:rPr lang="en-US" sz="3600" i="1" dirty="0" smtClean="0"/>
              <a:t> </a:t>
            </a:r>
            <a:r>
              <a:rPr lang="en-US" sz="3600" dirty="0" smtClean="0"/>
              <a:t>sitting on bare rock in the deep slopes of Tutuila island. This animal is likely </a:t>
            </a:r>
            <a:r>
              <a:rPr lang="en-US" sz="3600" dirty="0" smtClean="0"/>
              <a:t>a potential </a:t>
            </a:r>
            <a:r>
              <a:rPr lang="en-US" sz="3600" dirty="0" smtClean="0"/>
              <a:t>new species discovered in this expedition</a:t>
            </a:r>
            <a:endParaRPr lang="en-US" sz="3600" dirty="0"/>
          </a:p>
        </p:txBody>
      </p:sp>
      <p:pic>
        <p:nvPicPr>
          <p:cNvPr id="5" name="Picture 4"/>
          <p:cNvPicPr>
            <a:picLocks noChangeAspect="1"/>
          </p:cNvPicPr>
          <p:nvPr/>
        </p:nvPicPr>
        <p:blipFill>
          <a:blip r:embed="rId3"/>
          <a:stretch>
            <a:fillRect/>
          </a:stretch>
        </p:blipFill>
        <p:spPr>
          <a:xfrm>
            <a:off x="1730413" y="276211"/>
            <a:ext cx="8310623" cy="4674725"/>
          </a:xfrm>
          <a:prstGeom prst="rect">
            <a:avLst/>
          </a:prstGeom>
        </p:spPr>
      </p:pic>
    </p:spTree>
    <p:extLst>
      <p:ext uri="{BB962C8B-B14F-4D97-AF65-F5344CB8AC3E}">
        <p14:creationId xmlns:p14="http://schemas.microsoft.com/office/powerpoint/2010/main" xmlns="" val="25244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611" y="5320268"/>
            <a:ext cx="11478229" cy="1123126"/>
          </a:xfrm>
        </p:spPr>
        <p:txBody>
          <a:bodyPr>
            <a:normAutofit fontScale="90000"/>
          </a:bodyPr>
          <a:lstStyle/>
          <a:p>
            <a:r>
              <a:rPr lang="en-US" sz="3600" dirty="0" smtClean="0"/>
              <a:t>Potential new species of dandelion </a:t>
            </a:r>
            <a:r>
              <a:rPr lang="en-US" sz="3600" dirty="0" err="1" smtClean="0"/>
              <a:t>siphonophore</a:t>
            </a:r>
            <a:r>
              <a:rPr lang="en-US" sz="3600" dirty="0" smtClean="0"/>
              <a:t>, from the family </a:t>
            </a:r>
            <a:r>
              <a:rPr lang="en-US" sz="3600" dirty="0" err="1" smtClean="0"/>
              <a:t>Rhodalidae</a:t>
            </a:r>
            <a:r>
              <a:rPr lang="en-US" sz="3600" dirty="0" smtClean="0"/>
              <a:t>, using its tentacles to attach to the iron-manganese encrusted rocks in the deep slopes of </a:t>
            </a:r>
            <a:r>
              <a:rPr lang="en-US" sz="3600" dirty="0" smtClean="0"/>
              <a:t>Rose </a:t>
            </a:r>
            <a:r>
              <a:rPr lang="en-US" sz="3600" dirty="0" smtClean="0"/>
              <a:t>Atoll.</a:t>
            </a:r>
            <a:endParaRPr lang="en-US" sz="3600" dirty="0"/>
          </a:p>
        </p:txBody>
      </p:sp>
      <p:pic>
        <p:nvPicPr>
          <p:cNvPr id="6" name="Picture 5"/>
          <p:cNvPicPr>
            <a:picLocks noChangeAspect="1"/>
          </p:cNvPicPr>
          <p:nvPr/>
        </p:nvPicPr>
        <p:blipFill>
          <a:blip r:embed="rId3"/>
          <a:stretch>
            <a:fillRect/>
          </a:stretch>
        </p:blipFill>
        <p:spPr>
          <a:xfrm>
            <a:off x="1574157" y="203280"/>
            <a:ext cx="8241175" cy="4635660"/>
          </a:xfrm>
          <a:prstGeom prst="rect">
            <a:avLst/>
          </a:prstGeom>
        </p:spPr>
      </p:pic>
    </p:spTree>
    <p:extLst>
      <p:ext uri="{BB962C8B-B14F-4D97-AF65-F5344CB8AC3E}">
        <p14:creationId xmlns:p14="http://schemas.microsoft.com/office/powerpoint/2010/main" xmlns="" val="609442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6611" y="5536168"/>
            <a:ext cx="11478229" cy="1123126"/>
          </a:xfrm>
        </p:spPr>
        <p:txBody>
          <a:bodyPr>
            <a:normAutofit/>
          </a:bodyPr>
          <a:lstStyle/>
          <a:p>
            <a:r>
              <a:rPr lang="en-US" sz="3600" dirty="0" smtClean="0"/>
              <a:t>Potential new species of cookie star from the family </a:t>
            </a:r>
            <a:r>
              <a:rPr lang="en-US" sz="3600" dirty="0" err="1" smtClean="0"/>
              <a:t>Goniasteridae</a:t>
            </a:r>
            <a:r>
              <a:rPr lang="en-US" sz="3600" dirty="0" smtClean="0"/>
              <a:t> </a:t>
            </a:r>
            <a:endParaRPr lang="en-US" sz="3600" dirty="0"/>
          </a:p>
        </p:txBody>
      </p:sp>
      <p:pic>
        <p:nvPicPr>
          <p:cNvPr id="7" name="Picture 6"/>
          <p:cNvPicPr>
            <a:picLocks noChangeAspect="1"/>
          </p:cNvPicPr>
          <p:nvPr/>
        </p:nvPicPr>
        <p:blipFill>
          <a:blip r:embed="rId3"/>
          <a:stretch>
            <a:fillRect/>
          </a:stretch>
        </p:blipFill>
        <p:spPr>
          <a:xfrm>
            <a:off x="1527858" y="141536"/>
            <a:ext cx="9584289" cy="5391162"/>
          </a:xfrm>
          <a:prstGeom prst="rect">
            <a:avLst/>
          </a:prstGeom>
        </p:spPr>
      </p:pic>
    </p:spTree>
    <p:extLst>
      <p:ext uri="{BB962C8B-B14F-4D97-AF65-F5344CB8AC3E}">
        <p14:creationId xmlns:p14="http://schemas.microsoft.com/office/powerpoint/2010/main" xmlns="" val="2026086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1969"/>
            <a:ext cx="10515600" cy="1325563"/>
          </a:xfrm>
        </p:spPr>
        <p:txBody>
          <a:bodyPr/>
          <a:lstStyle/>
          <a:p>
            <a:pPr algn="ctr"/>
            <a:r>
              <a:rPr lang="en-US" dirty="0" smtClean="0"/>
              <a:t>Ancient, Manganese-Encrusted Sponges</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633848"/>
            <a:ext cx="10515600" cy="1224151"/>
          </a:xfrm>
        </p:spPr>
        <p:txBody>
          <a:bodyPr>
            <a:noAutofit/>
          </a:bodyPr>
          <a:lstStyle/>
          <a:p>
            <a:r>
              <a:rPr lang="en-US" sz="2000" dirty="0" smtClean="0"/>
              <a:t>Hidden amongst the rock on the deep slopes of Rose Atoll are ancient sponge fossils encrusted with manganese. The manganese crust has taken hundreds of thousands to millions of years to form as the ferromanganese deposits precipitate from seawater, </a:t>
            </a:r>
            <a:r>
              <a:rPr lang="en-US" sz="2000" dirty="0" smtClean="0"/>
              <a:t>and cover the sponge skeleton</a:t>
            </a:r>
            <a:r>
              <a:rPr lang="en-US" sz="2000" dirty="0" smtClean="0"/>
              <a:t>!</a:t>
            </a:r>
            <a:endParaRPr lang="en-US" sz="2000" dirty="0"/>
          </a:p>
        </p:txBody>
      </p:sp>
      <p:pic>
        <p:nvPicPr>
          <p:cNvPr id="1026" name="Picture 2" descr="C:\Users\survey\Desktop\Mid Cruise Highlights\Ancient Sponges &amp; Corals\EX1702_IMG_20170218T215436Z_ROVHD.jpg"/>
          <p:cNvPicPr>
            <a:picLocks noChangeAspect="1" noChangeArrowheads="1"/>
          </p:cNvPicPr>
          <p:nvPr/>
        </p:nvPicPr>
        <p:blipFill>
          <a:blip r:embed="rId3"/>
          <a:srcRect/>
          <a:stretch>
            <a:fillRect/>
          </a:stretch>
        </p:blipFill>
        <p:spPr bwMode="auto">
          <a:xfrm>
            <a:off x="1105823" y="52315"/>
            <a:ext cx="9922727" cy="5581534"/>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5779294"/>
            <a:ext cx="10515600" cy="1078705"/>
          </a:xfrm>
        </p:spPr>
        <p:txBody>
          <a:bodyPr>
            <a:normAutofit fontScale="90000"/>
          </a:bodyPr>
          <a:lstStyle/>
          <a:p>
            <a:r>
              <a:rPr lang="en-US" sz="2400" dirty="0" smtClean="0"/>
              <a:t>The </a:t>
            </a:r>
            <a:r>
              <a:rPr lang="en-US" sz="2400" dirty="0" smtClean="0"/>
              <a:t>deep slopes of Rose Atoll </a:t>
            </a:r>
            <a:r>
              <a:rPr lang="en-US" sz="2400" dirty="0" smtClean="0"/>
              <a:t>contain ancient </a:t>
            </a:r>
            <a:r>
              <a:rPr lang="en-US" sz="2400" dirty="0" smtClean="0"/>
              <a:t>sponge fossils encrusted with manganese. The manganese crust has taken hundreds of thousands to millions of years to form as the ferromanganese deposits precipitate from </a:t>
            </a:r>
            <a:r>
              <a:rPr lang="en-US" sz="2400" dirty="0" smtClean="0"/>
              <a:t>seawater, and cover the sponge skeleton!</a:t>
            </a:r>
            <a:endParaRPr lang="en-US" sz="2400" dirty="0">
              <a:solidFill>
                <a:srgbClr val="FF0000"/>
              </a:solidFill>
            </a:endParaRPr>
          </a:p>
        </p:txBody>
      </p:sp>
      <p:pic>
        <p:nvPicPr>
          <p:cNvPr id="4098" name="Picture 2" descr="C:\Users\survey\Desktop\Mid Cruise Highlights\Ancient Sponges &amp; Corals\EX1702_IMG_20170219T001925Z_ROVHD.jpg"/>
          <p:cNvPicPr>
            <a:picLocks noChangeAspect="1" noChangeArrowheads="1"/>
          </p:cNvPicPr>
          <p:nvPr/>
        </p:nvPicPr>
        <p:blipFill>
          <a:blip r:embed="rId3"/>
          <a:srcRect/>
          <a:stretch>
            <a:fillRect/>
          </a:stretch>
        </p:blipFill>
        <p:spPr bwMode="auto">
          <a:xfrm>
            <a:off x="838200" y="0"/>
            <a:ext cx="10274300" cy="5779294"/>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1969"/>
            <a:ext cx="10515600" cy="1325563"/>
          </a:xfrm>
        </p:spPr>
        <p:txBody>
          <a:bodyPr/>
          <a:lstStyle/>
          <a:p>
            <a:pPr algn="ctr"/>
            <a:r>
              <a:rPr lang="en-US" dirty="0" smtClean="0"/>
              <a:t>Ancient Coral Bases</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TotalTime>
  <Words>484</Words>
  <Application>Microsoft Office PowerPoint</Application>
  <PresentationFormat>Custom</PresentationFormat>
  <Paragraphs>40</Paragraphs>
  <Slides>16</Slides>
  <Notes>12</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Potential New Species</vt:lpstr>
      <vt:lpstr>Detail of extended polyps of a potential new species of mushroom octocoral (likely genus Anthomastus). Octocorals have the 8 tentacles in each polyp with lateral protections that give them the appearance of tiny feathers.</vt:lpstr>
      <vt:lpstr>Cookie star in the genus Astroceramus sitting on bare rock in the deep slopes of Tutuila island. This animal is likely a potential new species discovered in this expedition</vt:lpstr>
      <vt:lpstr>Potential new species of dandelion siphonophore, from the family Rhodalidae, using its tentacles to attach to the iron-manganese encrusted rocks in the deep slopes of Rose Atoll.</vt:lpstr>
      <vt:lpstr>Potential new species of cookie star from the family Goniasteridae </vt:lpstr>
      <vt:lpstr>Ancient, Manganese-Encrusted Sponges</vt:lpstr>
      <vt:lpstr>Hidden amongst the rock on the deep slopes of Rose Atoll are ancient sponge fossils encrusted with manganese. The manganese crust has taken hundreds of thousands to millions of years to form as the ferromanganese deposits precipitate from seawater, and cover the sponge skeleton!</vt:lpstr>
      <vt:lpstr>The deep slopes of Rose Atoll contain ancient sponge fossils encrusted with manganese. The manganese crust has taken hundreds of thousands to millions of years to form as the ferromanganese deposits precipitate from seawater, and cover the sponge skeleton!</vt:lpstr>
      <vt:lpstr>Ancient Coral Bases</vt:lpstr>
      <vt:lpstr>Slide 10</vt:lpstr>
      <vt:lpstr>Slide 11</vt:lpstr>
      <vt:lpstr>Slide 12</vt:lpstr>
      <vt:lpstr>Other Cool Animals</vt:lpstr>
      <vt:lpstr>Seastar feeding on the polyps of a bamboo octocoral. The white branches with black bands reveal the feeding path of the seastar. </vt:lpstr>
      <vt:lpstr>Unusual association between a ‘spiny’ brittle star and a golden octocoral from the family chrysogorgiidae . The brittle star may have eaten or scraped some of the coral’s living tissue.</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Unusual association between a ‘spiny’ brittle star and a golden octocoral. The brittle star may have eaten or scraped some of the coral’s living tissue.</dc:title>
  <dc:creator>Santiago Herrera Monroy</dc:creator>
  <cp:lastModifiedBy>survey</cp:lastModifiedBy>
  <cp:revision>17</cp:revision>
  <dcterms:created xsi:type="dcterms:W3CDTF">2017-02-23T19:50:59Z</dcterms:created>
  <dcterms:modified xsi:type="dcterms:W3CDTF">2017-02-24T03:36:04Z</dcterms:modified>
</cp:coreProperties>
</file>